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eague Spartan" charset="1" panose="00000800000000000000"/>
      <p:regular r:id="rId14"/>
    </p:embeddedFont>
    <p:embeddedFont>
      <p:font typeface="Roboto Bold" charset="1" panose="02000000000000000000"/>
      <p:regular r:id="rId15"/>
    </p:embeddedFont>
    <p:embeddedFont>
      <p:font typeface="Poppins Bold" charset="1" panose="00000800000000000000"/>
      <p:regular r:id="rId16"/>
    </p:embeddedFont>
    <p:embeddedFont>
      <p:font typeface="Roboto" charset="1" panose="02000000000000000000"/>
      <p:regular r:id="rId17"/>
    </p:embeddedFont>
    <p:embeddedFont>
      <p:font typeface="Poppins" charset="1" panose="00000500000000000000"/>
      <p:regular r:id="rId18"/>
    </p:embeddedFont>
    <p:embeddedFont>
      <p:font typeface="Roboto Italics"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220957" y="4506120"/>
            <a:ext cx="9846085" cy="1418823"/>
          </a:xfrm>
          <a:prstGeom prst="rect">
            <a:avLst/>
          </a:prstGeom>
        </p:spPr>
        <p:txBody>
          <a:bodyPr anchor="t" rtlCol="false" tIns="0" lIns="0" bIns="0" rIns="0">
            <a:spAutoFit/>
          </a:bodyPr>
          <a:lstStyle/>
          <a:p>
            <a:pPr algn="ctr">
              <a:lnSpc>
                <a:spcPts val="11572"/>
              </a:lnSpc>
            </a:pPr>
            <a:r>
              <a:rPr lang="en-US" b="true" sz="8265">
                <a:solidFill>
                  <a:srgbClr val="004AAD"/>
                </a:solidFill>
                <a:latin typeface="League Spartan"/>
                <a:ea typeface="League Spartan"/>
                <a:cs typeface="League Spartan"/>
                <a:sym typeface="League Spartan"/>
              </a:rPr>
              <a:t>PRESENTATION</a:t>
            </a:r>
          </a:p>
        </p:txBody>
      </p:sp>
      <p:grpSp>
        <p:nvGrpSpPr>
          <p:cNvPr name="Group 4" id="4"/>
          <p:cNvGrpSpPr/>
          <p:nvPr/>
        </p:nvGrpSpPr>
        <p:grpSpPr>
          <a:xfrm rot="0">
            <a:off x="-1130300" y="4057750"/>
            <a:ext cx="3086100" cy="2171499"/>
            <a:chOff x="0" y="0"/>
            <a:chExt cx="812800" cy="571917"/>
          </a:xfrm>
        </p:grpSpPr>
        <p:sp>
          <p:nvSpPr>
            <p:cNvPr name="Freeform 5" id="5"/>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6" id="6"/>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323004" y="3528848"/>
            <a:ext cx="5641992" cy="913044"/>
          </a:xfrm>
          <a:prstGeom prst="rect">
            <a:avLst/>
          </a:prstGeom>
        </p:spPr>
        <p:txBody>
          <a:bodyPr anchor="t" rtlCol="false" tIns="0" lIns="0" bIns="0" rIns="0">
            <a:spAutoFit/>
          </a:bodyPr>
          <a:lstStyle/>
          <a:p>
            <a:pPr algn="ctr">
              <a:lnSpc>
                <a:spcPts val="7424"/>
              </a:lnSpc>
            </a:pPr>
            <a:r>
              <a:rPr lang="en-US" b="true" sz="5303">
                <a:solidFill>
                  <a:srgbClr val="303642"/>
                </a:solidFill>
                <a:latin typeface="Roboto Bold"/>
                <a:ea typeface="Roboto Bold"/>
                <a:cs typeface="Roboto Bold"/>
                <a:sym typeface="Roboto Bold"/>
              </a:rPr>
              <a:t>AlgoUniversity</a:t>
            </a:r>
          </a:p>
        </p:txBody>
      </p:sp>
      <p:sp>
        <p:nvSpPr>
          <p:cNvPr name="TextBox 8" id="8"/>
          <p:cNvSpPr txBox="true"/>
          <p:nvPr/>
        </p:nvSpPr>
        <p:spPr>
          <a:xfrm rot="0">
            <a:off x="4880587" y="5852404"/>
            <a:ext cx="8526827" cy="791448"/>
          </a:xfrm>
          <a:prstGeom prst="rect">
            <a:avLst/>
          </a:prstGeom>
        </p:spPr>
        <p:txBody>
          <a:bodyPr anchor="t" rtlCol="false" tIns="0" lIns="0" bIns="0" rIns="0">
            <a:spAutoFit/>
          </a:bodyPr>
          <a:lstStyle/>
          <a:p>
            <a:pPr algn="ctr">
              <a:lnSpc>
                <a:spcPts val="3107"/>
              </a:lnSpc>
              <a:spcBef>
                <a:spcPct val="0"/>
              </a:spcBef>
            </a:pPr>
            <a:r>
              <a:rPr lang="en-US" b="true" sz="2219">
                <a:solidFill>
                  <a:srgbClr val="303642"/>
                </a:solidFill>
                <a:latin typeface="Poppins Bold"/>
                <a:ea typeface="Poppins Bold"/>
                <a:cs typeface="Poppins Bold"/>
                <a:sym typeface="Poppins Bold"/>
              </a:rPr>
              <a:t>In this presentation, we will focus on the problems facing by AlgoUniversity and possible solutions.</a:t>
            </a:r>
          </a:p>
        </p:txBody>
      </p:sp>
      <p:grpSp>
        <p:nvGrpSpPr>
          <p:cNvPr name="Group 9" id="9"/>
          <p:cNvGrpSpPr/>
          <p:nvPr/>
        </p:nvGrpSpPr>
        <p:grpSpPr>
          <a:xfrm rot="0">
            <a:off x="16467343" y="4057750"/>
            <a:ext cx="3086100" cy="2171499"/>
            <a:chOff x="0" y="0"/>
            <a:chExt cx="812800" cy="571917"/>
          </a:xfrm>
        </p:grpSpPr>
        <p:sp>
          <p:nvSpPr>
            <p:cNvPr name="Freeform 10" id="10"/>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11" id="11"/>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7520251" cy="10287000"/>
            <a:chOff x="0" y="0"/>
            <a:chExt cx="4614387" cy="2709333"/>
          </a:xfrm>
        </p:grpSpPr>
        <p:sp>
          <p:nvSpPr>
            <p:cNvPr name="Freeform 4" id="4"/>
            <p:cNvSpPr/>
            <p:nvPr/>
          </p:nvSpPr>
          <p:spPr>
            <a:xfrm flipH="false" flipV="false" rot="0">
              <a:off x="0" y="0"/>
              <a:ext cx="4614387" cy="2709333"/>
            </a:xfrm>
            <a:custGeom>
              <a:avLst/>
              <a:gdLst/>
              <a:ahLst/>
              <a:cxnLst/>
              <a:rect r="r" b="b" t="t" l="l"/>
              <a:pathLst>
                <a:path h="2709333" w="4614387">
                  <a:moveTo>
                    <a:pt x="0" y="0"/>
                  </a:moveTo>
                  <a:lnTo>
                    <a:pt x="4614387" y="0"/>
                  </a:lnTo>
                  <a:lnTo>
                    <a:pt x="4614387" y="2709333"/>
                  </a:lnTo>
                  <a:lnTo>
                    <a:pt x="0" y="2709333"/>
                  </a:lnTo>
                  <a:close/>
                </a:path>
              </a:pathLst>
            </a:custGeom>
            <a:solidFill>
              <a:srgbClr val="004AAD"/>
            </a:solidFill>
          </p:spPr>
        </p:sp>
        <p:sp>
          <p:nvSpPr>
            <p:cNvPr name="TextBox 5" id="5"/>
            <p:cNvSpPr txBox="true"/>
            <p:nvPr/>
          </p:nvSpPr>
          <p:spPr>
            <a:xfrm>
              <a:off x="0" y="-47625"/>
              <a:ext cx="4614387"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362133" y="8682328"/>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28027" y="347597"/>
            <a:ext cx="5006824" cy="1219330"/>
          </a:xfrm>
          <a:prstGeom prst="rect">
            <a:avLst/>
          </a:prstGeom>
        </p:spPr>
        <p:txBody>
          <a:bodyPr anchor="t" rtlCol="false" tIns="0" lIns="0" bIns="0" rIns="0">
            <a:spAutoFit/>
          </a:bodyPr>
          <a:lstStyle/>
          <a:p>
            <a:pPr algn="l">
              <a:lnSpc>
                <a:spcPts val="10020"/>
              </a:lnSpc>
            </a:pPr>
            <a:r>
              <a:rPr lang="en-US" sz="7157">
                <a:solidFill>
                  <a:srgbClr val="FFFFFF"/>
                </a:solidFill>
                <a:latin typeface="Roboto"/>
                <a:ea typeface="Roboto"/>
                <a:cs typeface="Roboto"/>
                <a:sym typeface="Roboto"/>
              </a:rPr>
              <a:t>BRANDING</a:t>
            </a:r>
          </a:p>
        </p:txBody>
      </p:sp>
      <p:sp>
        <p:nvSpPr>
          <p:cNvPr name="TextBox 10" id="10"/>
          <p:cNvSpPr txBox="true"/>
          <p:nvPr/>
        </p:nvSpPr>
        <p:spPr>
          <a:xfrm rot="0">
            <a:off x="528027" y="1655724"/>
            <a:ext cx="15924377" cy="1645263"/>
          </a:xfrm>
          <a:prstGeom prst="rect">
            <a:avLst/>
          </a:prstGeom>
        </p:spPr>
        <p:txBody>
          <a:bodyPr anchor="t" rtlCol="false" tIns="0" lIns="0" bIns="0" rIns="0">
            <a:spAutoFit/>
          </a:bodyPr>
          <a:lstStyle/>
          <a:p>
            <a:pPr algn="l">
              <a:lnSpc>
                <a:spcPts val="3281"/>
              </a:lnSpc>
            </a:pPr>
            <a:r>
              <a:rPr lang="en-US" sz="2343">
                <a:solidFill>
                  <a:srgbClr val="FFFFFF"/>
                </a:solidFill>
                <a:latin typeface="Poppins"/>
                <a:ea typeface="Poppins"/>
                <a:cs typeface="Poppins"/>
                <a:sym typeface="Poppins"/>
              </a:rPr>
              <a:t>AlgoUniversity focuses on being affordable without compromising quality, as the monthly fee could be less than ₹4582 per month, which is less than your monthly mess charges.</a:t>
            </a:r>
          </a:p>
          <a:p>
            <a:pPr algn="l">
              <a:lnSpc>
                <a:spcPts val="3281"/>
              </a:lnSpc>
            </a:pPr>
            <a:r>
              <a:rPr lang="en-US" sz="2343">
                <a:solidFill>
                  <a:srgbClr val="FFFFFF"/>
                </a:solidFill>
                <a:latin typeface="Poppins"/>
                <a:ea typeface="Poppins"/>
                <a:cs typeface="Poppins"/>
                <a:sym typeface="Poppins"/>
              </a:rPr>
              <a:t>Courses they provide are for Data Structures &amp; Algorithms and Full Stack Development.</a:t>
            </a:r>
          </a:p>
          <a:p>
            <a:pPr algn="l">
              <a:lnSpc>
                <a:spcPts val="3281"/>
              </a:lnSpc>
              <a:spcBef>
                <a:spcPct val="0"/>
              </a:spcBef>
            </a:pPr>
          </a:p>
        </p:txBody>
      </p:sp>
      <p:sp>
        <p:nvSpPr>
          <p:cNvPr name="TextBox 11" id="11"/>
          <p:cNvSpPr txBox="true"/>
          <p:nvPr/>
        </p:nvSpPr>
        <p:spPr>
          <a:xfrm rot="0">
            <a:off x="528027" y="3002640"/>
            <a:ext cx="6613376" cy="1227836"/>
          </a:xfrm>
          <a:prstGeom prst="rect">
            <a:avLst/>
          </a:prstGeom>
        </p:spPr>
        <p:txBody>
          <a:bodyPr anchor="t" rtlCol="false" tIns="0" lIns="0" bIns="0" rIns="0">
            <a:spAutoFit/>
          </a:bodyPr>
          <a:lstStyle/>
          <a:p>
            <a:pPr algn="l">
              <a:lnSpc>
                <a:spcPts val="10024"/>
              </a:lnSpc>
            </a:pPr>
            <a:r>
              <a:rPr lang="en-US" sz="7160">
                <a:solidFill>
                  <a:srgbClr val="FFFFFF"/>
                </a:solidFill>
                <a:latin typeface="Roboto"/>
                <a:ea typeface="Roboto"/>
                <a:cs typeface="Roboto"/>
                <a:sym typeface="Roboto"/>
              </a:rPr>
              <a:t>SUGGESTIONS</a:t>
            </a:r>
          </a:p>
        </p:txBody>
      </p:sp>
      <p:sp>
        <p:nvSpPr>
          <p:cNvPr name="TextBox 12" id="12"/>
          <p:cNvSpPr txBox="true"/>
          <p:nvPr/>
        </p:nvSpPr>
        <p:spPr>
          <a:xfrm rot="0">
            <a:off x="528027" y="6384132"/>
            <a:ext cx="15924377" cy="2874168"/>
          </a:xfrm>
          <a:prstGeom prst="rect">
            <a:avLst/>
          </a:prstGeom>
        </p:spPr>
        <p:txBody>
          <a:bodyPr anchor="t" rtlCol="false" tIns="0" lIns="0" bIns="0" rIns="0">
            <a:spAutoFit/>
          </a:bodyPr>
          <a:lstStyle/>
          <a:p>
            <a:pPr algn="l">
              <a:lnSpc>
                <a:spcPts val="3281"/>
              </a:lnSpc>
            </a:pPr>
            <a:r>
              <a:rPr lang="en-US" sz="2343">
                <a:solidFill>
                  <a:srgbClr val="FFFFFF"/>
                </a:solidFill>
                <a:latin typeface="Poppins"/>
                <a:ea typeface="Poppins"/>
                <a:cs typeface="Poppins"/>
                <a:sym typeface="Poppins"/>
              </a:rPr>
              <a:t>AlgoUniversity can also provide courses in AI/ML, Data engineering and DevOps which will bring variety and are in high demand.</a:t>
            </a:r>
          </a:p>
          <a:p>
            <a:pPr algn="l">
              <a:lnSpc>
                <a:spcPts val="3281"/>
              </a:lnSpc>
            </a:pPr>
            <a:r>
              <a:rPr lang="en-US" sz="2343">
                <a:solidFill>
                  <a:srgbClr val="FFFFFF"/>
                </a:solidFill>
                <a:latin typeface="Poppins"/>
                <a:ea typeface="Poppins"/>
                <a:cs typeface="Poppins"/>
                <a:sym typeface="Poppins"/>
              </a:rPr>
              <a:t>Maybe this fee is too low, but colleges don’t spend that much on courses, it can change if we can bring full fee refund if the student is not placed.</a:t>
            </a:r>
          </a:p>
          <a:p>
            <a:pPr algn="l">
              <a:lnSpc>
                <a:spcPts val="3281"/>
              </a:lnSpc>
              <a:spcBef>
                <a:spcPct val="0"/>
              </a:spcBef>
            </a:pPr>
            <a:r>
              <a:rPr lang="en-US" sz="2343">
                <a:solidFill>
                  <a:srgbClr val="FFFFFF"/>
                </a:solidFill>
                <a:latin typeface="Poppins"/>
                <a:ea typeface="Poppins"/>
                <a:cs typeface="Poppins"/>
                <a:sym typeface="Poppins"/>
              </a:rPr>
              <a:t>We can use an Income Share Agreement (ISA), which can boost trust, but it can create issues in recovery. We will have to spend extra money on recovery operations and it will decrease working capital for day to day operations</a:t>
            </a:r>
          </a:p>
        </p:txBody>
      </p:sp>
      <p:sp>
        <p:nvSpPr>
          <p:cNvPr name="TextBox 13" id="13"/>
          <p:cNvSpPr txBox="true"/>
          <p:nvPr/>
        </p:nvSpPr>
        <p:spPr>
          <a:xfrm rot="0">
            <a:off x="3031439" y="4593448"/>
            <a:ext cx="10988448" cy="1408661"/>
          </a:xfrm>
          <a:prstGeom prst="rect">
            <a:avLst/>
          </a:prstGeom>
        </p:spPr>
        <p:txBody>
          <a:bodyPr anchor="t" rtlCol="false" tIns="0" lIns="0" bIns="0" rIns="0">
            <a:spAutoFit/>
          </a:bodyPr>
          <a:lstStyle/>
          <a:p>
            <a:pPr algn="ctr">
              <a:lnSpc>
                <a:spcPts val="5639"/>
              </a:lnSpc>
            </a:pPr>
            <a:r>
              <a:rPr lang="en-US" sz="4028" i="true">
                <a:solidFill>
                  <a:srgbClr val="FFFFFF"/>
                </a:solidFill>
                <a:latin typeface="Roboto Italics"/>
                <a:ea typeface="Roboto Italics"/>
                <a:cs typeface="Roboto Italics"/>
                <a:sym typeface="Roboto Italics"/>
              </a:rPr>
              <a:t>“TRANSFORM YOUR CAREER WITH US AT AN AFFORDABLE PRICE”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08043" y="0"/>
            <a:ext cx="6379957" cy="10287000"/>
            <a:chOff x="0" y="0"/>
            <a:chExt cx="1680318" cy="2709333"/>
          </a:xfrm>
        </p:grpSpPr>
        <p:sp>
          <p:nvSpPr>
            <p:cNvPr name="Freeform 4" id="4"/>
            <p:cNvSpPr/>
            <p:nvPr/>
          </p:nvSpPr>
          <p:spPr>
            <a:xfrm flipH="false" flipV="false" rot="0">
              <a:off x="0" y="0"/>
              <a:ext cx="1680318" cy="2709333"/>
            </a:xfrm>
            <a:custGeom>
              <a:avLst/>
              <a:gdLst/>
              <a:ahLst/>
              <a:cxnLst/>
              <a:rect r="r" b="b" t="t" l="l"/>
              <a:pathLst>
                <a:path h="2709333" w="1680318">
                  <a:moveTo>
                    <a:pt x="0" y="0"/>
                  </a:moveTo>
                  <a:lnTo>
                    <a:pt x="1680318" y="0"/>
                  </a:lnTo>
                  <a:lnTo>
                    <a:pt x="1680318" y="2709333"/>
                  </a:lnTo>
                  <a:lnTo>
                    <a:pt x="0" y="2709333"/>
                  </a:lnTo>
                  <a:close/>
                </a:path>
              </a:pathLst>
            </a:custGeom>
            <a:solidFill>
              <a:srgbClr val="004AAD"/>
            </a:solidFill>
          </p:spPr>
        </p:sp>
        <p:sp>
          <p:nvSpPr>
            <p:cNvPr name="TextBox 5" id="5"/>
            <p:cNvSpPr txBox="true"/>
            <p:nvPr/>
          </p:nvSpPr>
          <p:spPr>
            <a:xfrm>
              <a:off x="0" y="-47625"/>
              <a:ext cx="1680318"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640583" y="1606753"/>
            <a:ext cx="1868266" cy="1868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644007" y="3189824"/>
            <a:ext cx="4908029" cy="971315"/>
          </a:xfrm>
          <a:prstGeom prst="rect">
            <a:avLst/>
          </a:prstGeom>
        </p:spPr>
        <p:txBody>
          <a:bodyPr anchor="t" rtlCol="false" tIns="0" lIns="0" bIns="0" rIns="0">
            <a:spAutoFit/>
          </a:bodyPr>
          <a:lstStyle/>
          <a:p>
            <a:pPr algn="r">
              <a:lnSpc>
                <a:spcPts val="2592"/>
              </a:lnSpc>
              <a:spcBef>
                <a:spcPct val="0"/>
              </a:spcBef>
            </a:pPr>
            <a:r>
              <a:rPr lang="en-US" sz="1851">
                <a:solidFill>
                  <a:srgbClr val="FFFFFF"/>
                </a:solidFill>
                <a:latin typeface="Poppins"/>
                <a:ea typeface="Poppins"/>
                <a:cs typeface="Poppins"/>
                <a:sym typeface="Poppins"/>
              </a:rPr>
              <a:t>Outdated design with inconsistent fonts, colours, lower-quality images and cluttered layout.</a:t>
            </a:r>
          </a:p>
        </p:txBody>
      </p:sp>
      <p:sp>
        <p:nvSpPr>
          <p:cNvPr name="TextBox 10" id="10"/>
          <p:cNvSpPr txBox="true"/>
          <p:nvPr/>
        </p:nvSpPr>
        <p:spPr>
          <a:xfrm rot="0">
            <a:off x="12841173" y="7698490"/>
            <a:ext cx="4908029" cy="648288"/>
          </a:xfrm>
          <a:prstGeom prst="rect">
            <a:avLst/>
          </a:prstGeom>
        </p:spPr>
        <p:txBody>
          <a:bodyPr anchor="t" rtlCol="false" tIns="0" lIns="0" bIns="0" rIns="0">
            <a:spAutoFit/>
          </a:bodyPr>
          <a:lstStyle/>
          <a:p>
            <a:pPr algn="r">
              <a:lnSpc>
                <a:spcPts val="2592"/>
              </a:lnSpc>
              <a:spcBef>
                <a:spcPct val="0"/>
              </a:spcBef>
            </a:pPr>
            <a:r>
              <a:rPr lang="en-US" sz="1851">
                <a:solidFill>
                  <a:srgbClr val="FFFFFF"/>
                </a:solidFill>
                <a:latin typeface="Poppins"/>
                <a:ea typeface="Poppins"/>
                <a:cs typeface="Poppins"/>
                <a:sym typeface="Poppins"/>
              </a:rPr>
              <a:t>Top Recruiter should be on top, but the website has them in bottom</a:t>
            </a:r>
          </a:p>
        </p:txBody>
      </p:sp>
      <p:grpSp>
        <p:nvGrpSpPr>
          <p:cNvPr name="Group 11" id="11"/>
          <p:cNvGrpSpPr/>
          <p:nvPr/>
        </p:nvGrpSpPr>
        <p:grpSpPr>
          <a:xfrm rot="0">
            <a:off x="10640583" y="4210291"/>
            <a:ext cx="1868266" cy="18682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640583" y="6811982"/>
            <a:ext cx="1868266" cy="18682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70541" y="2006345"/>
            <a:ext cx="1601933" cy="6466659"/>
            <a:chOff x="0" y="0"/>
            <a:chExt cx="421908" cy="1703153"/>
          </a:xfrm>
        </p:grpSpPr>
        <p:sp>
          <p:nvSpPr>
            <p:cNvPr name="Freeform 18" id="18"/>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19" id="19"/>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1908043" y="914400"/>
            <a:ext cx="5508835" cy="770217"/>
          </a:xfrm>
          <a:prstGeom prst="rect">
            <a:avLst/>
          </a:prstGeom>
        </p:spPr>
        <p:txBody>
          <a:bodyPr anchor="t" rtlCol="false" tIns="0" lIns="0" bIns="0" rIns="0">
            <a:spAutoFit/>
          </a:bodyPr>
          <a:lstStyle/>
          <a:p>
            <a:pPr algn="r">
              <a:lnSpc>
                <a:spcPts val="6372"/>
              </a:lnSpc>
            </a:pPr>
            <a:r>
              <a:rPr lang="en-US" sz="4551">
                <a:solidFill>
                  <a:srgbClr val="FFFFFF"/>
                </a:solidFill>
                <a:latin typeface="Roboto"/>
                <a:ea typeface="Roboto"/>
                <a:cs typeface="Roboto"/>
                <a:sym typeface="Roboto"/>
              </a:rPr>
              <a:t>WEBSITE</a:t>
            </a:r>
          </a:p>
        </p:txBody>
      </p:sp>
      <p:sp>
        <p:nvSpPr>
          <p:cNvPr name="TextBox 21" id="21"/>
          <p:cNvSpPr txBox="true"/>
          <p:nvPr/>
        </p:nvSpPr>
        <p:spPr>
          <a:xfrm rot="0">
            <a:off x="13173498" y="1744684"/>
            <a:ext cx="4243380" cy="794805"/>
          </a:xfrm>
          <a:prstGeom prst="rect">
            <a:avLst/>
          </a:prstGeom>
        </p:spPr>
        <p:txBody>
          <a:bodyPr anchor="t" rtlCol="false" tIns="0" lIns="0" bIns="0" rIns="0">
            <a:spAutoFit/>
          </a:bodyPr>
          <a:lstStyle/>
          <a:p>
            <a:pPr algn="r">
              <a:lnSpc>
                <a:spcPts val="6591"/>
              </a:lnSpc>
            </a:pPr>
            <a:r>
              <a:rPr lang="en-US" b="true" sz="4708">
                <a:solidFill>
                  <a:srgbClr val="FFFFFF"/>
                </a:solidFill>
                <a:latin typeface="League Spartan"/>
                <a:ea typeface="League Spartan"/>
                <a:cs typeface="League Spartan"/>
                <a:sym typeface="League Spartan"/>
              </a:rPr>
              <a:t>PROBLEMS</a:t>
            </a:r>
          </a:p>
        </p:txBody>
      </p:sp>
      <p:sp>
        <p:nvSpPr>
          <p:cNvPr name="TextBox 22" id="22"/>
          <p:cNvSpPr txBox="true"/>
          <p:nvPr/>
        </p:nvSpPr>
        <p:spPr>
          <a:xfrm rot="0">
            <a:off x="10755298" y="190147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1</a:t>
            </a:r>
          </a:p>
        </p:txBody>
      </p:sp>
      <p:sp>
        <p:nvSpPr>
          <p:cNvPr name="TextBox 23" id="23"/>
          <p:cNvSpPr txBox="true"/>
          <p:nvPr/>
        </p:nvSpPr>
        <p:spPr>
          <a:xfrm rot="0">
            <a:off x="10755298" y="4495485"/>
            <a:ext cx="1638836" cy="1335977"/>
          </a:xfrm>
          <a:prstGeom prst="rect">
            <a:avLst/>
          </a:prstGeom>
        </p:spPr>
        <p:txBody>
          <a:bodyPr anchor="t" rtlCol="false" tIns="0" lIns="0" bIns="0" rIns="0">
            <a:spAutoFit/>
          </a:bodyPr>
          <a:lstStyle/>
          <a:p>
            <a:pPr algn="ctr">
              <a:lnSpc>
                <a:spcPts val="11002"/>
              </a:lnSpc>
            </a:pPr>
            <a:r>
              <a:rPr lang="en-US" b="true" sz="7859">
                <a:solidFill>
                  <a:srgbClr val="000000"/>
                </a:solidFill>
                <a:latin typeface="League Spartan"/>
                <a:ea typeface="League Spartan"/>
                <a:cs typeface="League Spartan"/>
                <a:sym typeface="League Spartan"/>
              </a:rPr>
              <a:t>2</a:t>
            </a:r>
          </a:p>
        </p:txBody>
      </p:sp>
      <p:sp>
        <p:nvSpPr>
          <p:cNvPr name="TextBox 24" id="24"/>
          <p:cNvSpPr txBox="true"/>
          <p:nvPr/>
        </p:nvSpPr>
        <p:spPr>
          <a:xfrm rot="0">
            <a:off x="10755298" y="7097732"/>
            <a:ext cx="1638836" cy="1335977"/>
          </a:xfrm>
          <a:prstGeom prst="rect">
            <a:avLst/>
          </a:prstGeom>
        </p:spPr>
        <p:txBody>
          <a:bodyPr anchor="t" rtlCol="false" tIns="0" lIns="0" bIns="0" rIns="0">
            <a:spAutoFit/>
          </a:bodyPr>
          <a:lstStyle/>
          <a:p>
            <a:pPr algn="ctr">
              <a:lnSpc>
                <a:spcPts val="11002"/>
              </a:lnSpc>
            </a:pPr>
            <a:r>
              <a:rPr lang="en-US" sz="7859">
                <a:solidFill>
                  <a:srgbClr val="000000"/>
                </a:solidFill>
                <a:latin typeface="League Spartan"/>
                <a:ea typeface="League Spartan"/>
                <a:cs typeface="League Spartan"/>
                <a:sym typeface="League Spartan"/>
              </a:rPr>
              <a:t>3</a:t>
            </a:r>
          </a:p>
        </p:txBody>
      </p:sp>
      <p:sp>
        <p:nvSpPr>
          <p:cNvPr name="Freeform 25" id="25"/>
          <p:cNvSpPr/>
          <p:nvPr/>
        </p:nvSpPr>
        <p:spPr>
          <a:xfrm flipH="false" flipV="false" rot="0">
            <a:off x="2093619" y="698008"/>
            <a:ext cx="7765913" cy="2539441"/>
          </a:xfrm>
          <a:custGeom>
            <a:avLst/>
            <a:gdLst/>
            <a:ahLst/>
            <a:cxnLst/>
            <a:rect r="r" b="b" t="t" l="l"/>
            <a:pathLst>
              <a:path h="2539441" w="7765913">
                <a:moveTo>
                  <a:pt x="0" y="0"/>
                </a:moveTo>
                <a:lnTo>
                  <a:pt x="7765914" y="0"/>
                </a:lnTo>
                <a:lnTo>
                  <a:pt x="7765914" y="2539441"/>
                </a:lnTo>
                <a:lnTo>
                  <a:pt x="0" y="2539441"/>
                </a:lnTo>
                <a:lnTo>
                  <a:pt x="0" y="0"/>
                </a:lnTo>
                <a:close/>
              </a:path>
            </a:pathLst>
          </a:custGeom>
          <a:blipFill>
            <a:blip r:embed="rId3"/>
            <a:stretch>
              <a:fillRect l="0" t="0" r="0" b="0"/>
            </a:stretch>
          </a:blipFill>
        </p:spPr>
      </p:sp>
      <p:sp>
        <p:nvSpPr>
          <p:cNvPr name="Freeform 26" id="26"/>
          <p:cNvSpPr/>
          <p:nvPr/>
        </p:nvSpPr>
        <p:spPr>
          <a:xfrm flipH="false" flipV="false" rot="0">
            <a:off x="2040745" y="3539116"/>
            <a:ext cx="7871661" cy="2539441"/>
          </a:xfrm>
          <a:custGeom>
            <a:avLst/>
            <a:gdLst/>
            <a:ahLst/>
            <a:cxnLst/>
            <a:rect r="r" b="b" t="t" l="l"/>
            <a:pathLst>
              <a:path h="2539441" w="7871661">
                <a:moveTo>
                  <a:pt x="0" y="0"/>
                </a:moveTo>
                <a:lnTo>
                  <a:pt x="7871662" y="0"/>
                </a:lnTo>
                <a:lnTo>
                  <a:pt x="7871662" y="2539441"/>
                </a:lnTo>
                <a:lnTo>
                  <a:pt x="0" y="2539441"/>
                </a:lnTo>
                <a:lnTo>
                  <a:pt x="0" y="0"/>
                </a:lnTo>
                <a:close/>
              </a:path>
            </a:pathLst>
          </a:custGeom>
          <a:blipFill>
            <a:blip r:embed="rId4"/>
            <a:stretch>
              <a:fillRect l="0" t="-2031" r="0" b="-2031"/>
            </a:stretch>
          </a:blipFill>
        </p:spPr>
      </p:sp>
      <p:sp>
        <p:nvSpPr>
          <p:cNvPr name="Freeform 27" id="27"/>
          <p:cNvSpPr/>
          <p:nvPr/>
        </p:nvSpPr>
        <p:spPr>
          <a:xfrm flipH="false" flipV="false" rot="0">
            <a:off x="2040745" y="6469014"/>
            <a:ext cx="7871661" cy="2929681"/>
          </a:xfrm>
          <a:custGeom>
            <a:avLst/>
            <a:gdLst/>
            <a:ahLst/>
            <a:cxnLst/>
            <a:rect r="r" b="b" t="t" l="l"/>
            <a:pathLst>
              <a:path h="2929681" w="7871661">
                <a:moveTo>
                  <a:pt x="0" y="0"/>
                </a:moveTo>
                <a:lnTo>
                  <a:pt x="7871662" y="0"/>
                </a:lnTo>
                <a:lnTo>
                  <a:pt x="7871662" y="2929681"/>
                </a:lnTo>
                <a:lnTo>
                  <a:pt x="0" y="2929681"/>
                </a:lnTo>
                <a:lnTo>
                  <a:pt x="0" y="0"/>
                </a:lnTo>
                <a:close/>
              </a:path>
            </a:pathLst>
          </a:custGeom>
          <a:blipFill>
            <a:blip r:embed="rId5"/>
            <a:stretch>
              <a:fillRect l="0" t="-680" r="0" b="-680"/>
            </a:stretch>
          </a:blipFill>
        </p:spPr>
      </p:sp>
      <p:sp>
        <p:nvSpPr>
          <p:cNvPr name="TextBox 28" id="28"/>
          <p:cNvSpPr txBox="true"/>
          <p:nvPr/>
        </p:nvSpPr>
        <p:spPr>
          <a:xfrm rot="0">
            <a:off x="12644007" y="5192049"/>
            <a:ext cx="4908029" cy="647739"/>
          </a:xfrm>
          <a:prstGeom prst="rect">
            <a:avLst/>
          </a:prstGeom>
        </p:spPr>
        <p:txBody>
          <a:bodyPr anchor="t" rtlCol="false" tIns="0" lIns="0" bIns="0" rIns="0">
            <a:spAutoFit/>
          </a:bodyPr>
          <a:lstStyle/>
          <a:p>
            <a:pPr algn="r">
              <a:lnSpc>
                <a:spcPts val="2592"/>
              </a:lnSpc>
              <a:spcBef>
                <a:spcPct val="0"/>
              </a:spcBef>
            </a:pPr>
            <a:r>
              <a:rPr lang="en-US" sz="1851">
                <a:solidFill>
                  <a:srgbClr val="FFFFFF"/>
                </a:solidFill>
                <a:latin typeface="Poppins"/>
                <a:ea typeface="Poppins"/>
                <a:cs typeface="Poppins"/>
                <a:sym typeface="Poppins"/>
              </a:rPr>
              <a:t>Black background creates a sense of mystery instead of trust.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0" y="689093"/>
            <a:ext cx="10202674" cy="967259"/>
          </a:xfrm>
          <a:prstGeom prst="rect">
            <a:avLst/>
          </a:prstGeom>
        </p:spPr>
        <p:txBody>
          <a:bodyPr anchor="t" rtlCol="false" tIns="0" lIns="0" bIns="0" rIns="0">
            <a:spAutoFit/>
          </a:bodyPr>
          <a:lstStyle/>
          <a:p>
            <a:pPr algn="ctr">
              <a:lnSpc>
                <a:spcPts val="7940"/>
              </a:lnSpc>
            </a:pPr>
            <a:r>
              <a:rPr lang="en-US" b="true" sz="5672">
                <a:solidFill>
                  <a:srgbClr val="004AAD"/>
                </a:solidFill>
                <a:latin typeface="League Spartan"/>
                <a:ea typeface="League Spartan"/>
                <a:cs typeface="League Spartan"/>
                <a:sym typeface="League Spartan"/>
              </a:rPr>
              <a:t>COMPETITORS WEBSITES</a:t>
            </a:r>
          </a:p>
        </p:txBody>
      </p:sp>
      <p:sp>
        <p:nvSpPr>
          <p:cNvPr name="TextBox 4" id="4"/>
          <p:cNvSpPr txBox="true"/>
          <p:nvPr/>
        </p:nvSpPr>
        <p:spPr>
          <a:xfrm rot="0">
            <a:off x="10202674" y="2121155"/>
            <a:ext cx="6709242" cy="2743968"/>
          </a:xfrm>
          <a:prstGeom prst="rect">
            <a:avLst/>
          </a:prstGeom>
        </p:spPr>
        <p:txBody>
          <a:bodyPr anchor="t" rtlCol="false" tIns="0" lIns="0" bIns="0" rIns="0">
            <a:spAutoFit/>
          </a:bodyPr>
          <a:lstStyle/>
          <a:p>
            <a:pPr algn="l">
              <a:lnSpc>
                <a:spcPts val="3107"/>
              </a:lnSpc>
              <a:spcBef>
                <a:spcPct val="0"/>
              </a:spcBef>
            </a:pPr>
            <a:r>
              <a:rPr lang="en-US" sz="2219">
                <a:solidFill>
                  <a:srgbClr val="303642"/>
                </a:solidFill>
                <a:latin typeface="Poppins"/>
                <a:ea typeface="Poppins"/>
                <a:cs typeface="Poppins"/>
                <a:sym typeface="Poppins"/>
              </a:rPr>
              <a:t>There are many problems in the website, and since it is the most important platform where students will buy courses, the bad design is a primary reason for the low conversion rate, especially when competitors like Scaler and Masai have far better websites. A better website should be created as soon as possible.</a:t>
            </a:r>
          </a:p>
        </p:txBody>
      </p:sp>
      <p:sp>
        <p:nvSpPr>
          <p:cNvPr name="Freeform 5" id="5"/>
          <p:cNvSpPr/>
          <p:nvPr/>
        </p:nvSpPr>
        <p:spPr>
          <a:xfrm flipH="false" flipV="false" rot="0">
            <a:off x="788439" y="2104027"/>
            <a:ext cx="8625797" cy="3629757"/>
          </a:xfrm>
          <a:custGeom>
            <a:avLst/>
            <a:gdLst/>
            <a:ahLst/>
            <a:cxnLst/>
            <a:rect r="r" b="b" t="t" l="l"/>
            <a:pathLst>
              <a:path h="3629757" w="8625797">
                <a:moveTo>
                  <a:pt x="0" y="0"/>
                </a:moveTo>
                <a:lnTo>
                  <a:pt x="8625796" y="0"/>
                </a:lnTo>
                <a:lnTo>
                  <a:pt x="8625796" y="3629757"/>
                </a:lnTo>
                <a:lnTo>
                  <a:pt x="0" y="3629757"/>
                </a:lnTo>
                <a:lnTo>
                  <a:pt x="0" y="0"/>
                </a:lnTo>
                <a:close/>
              </a:path>
            </a:pathLst>
          </a:custGeom>
          <a:blipFill>
            <a:blip r:embed="rId3"/>
            <a:stretch>
              <a:fillRect l="0" t="0" r="0" b="0"/>
            </a:stretch>
          </a:blipFill>
        </p:spPr>
      </p:sp>
      <p:sp>
        <p:nvSpPr>
          <p:cNvPr name="Freeform 6" id="6"/>
          <p:cNvSpPr/>
          <p:nvPr/>
        </p:nvSpPr>
        <p:spPr>
          <a:xfrm flipH="false" flipV="false" rot="0">
            <a:off x="769111" y="6181459"/>
            <a:ext cx="8374889" cy="3745423"/>
          </a:xfrm>
          <a:custGeom>
            <a:avLst/>
            <a:gdLst/>
            <a:ahLst/>
            <a:cxnLst/>
            <a:rect r="r" b="b" t="t" l="l"/>
            <a:pathLst>
              <a:path h="3745423" w="8374889">
                <a:moveTo>
                  <a:pt x="0" y="0"/>
                </a:moveTo>
                <a:lnTo>
                  <a:pt x="8374889" y="0"/>
                </a:lnTo>
                <a:lnTo>
                  <a:pt x="8374889" y="3745424"/>
                </a:lnTo>
                <a:lnTo>
                  <a:pt x="0" y="3745424"/>
                </a:lnTo>
                <a:lnTo>
                  <a:pt x="0" y="0"/>
                </a:lnTo>
                <a:close/>
              </a:path>
            </a:pathLst>
          </a:custGeom>
          <a:blipFill>
            <a:blip r:embed="rId4"/>
            <a:stretch>
              <a:fillRect l="0" t="-1016" r="0" b="-1016"/>
            </a:stretch>
          </a:blipFill>
        </p:spPr>
      </p:sp>
      <p:sp>
        <p:nvSpPr>
          <p:cNvPr name="TextBox 7" id="7"/>
          <p:cNvSpPr txBox="true"/>
          <p:nvPr/>
        </p:nvSpPr>
        <p:spPr>
          <a:xfrm rot="0">
            <a:off x="9997760" y="6002637"/>
            <a:ext cx="7296610" cy="4210722"/>
          </a:xfrm>
          <a:prstGeom prst="rect">
            <a:avLst/>
          </a:prstGeom>
        </p:spPr>
        <p:txBody>
          <a:bodyPr anchor="t" rtlCol="false" tIns="0" lIns="0" bIns="0" rIns="0">
            <a:spAutoFit/>
          </a:bodyPr>
          <a:lstStyle/>
          <a:p>
            <a:pPr algn="l" marL="399097" indent="-199548" lvl="1">
              <a:lnSpc>
                <a:spcPts val="2587"/>
              </a:lnSpc>
              <a:buFont typeface="Arial"/>
              <a:buChar char="•"/>
            </a:pPr>
            <a:r>
              <a:rPr lang="en-US" sz="1848">
                <a:solidFill>
                  <a:srgbClr val="303642"/>
                </a:solidFill>
                <a:latin typeface="Poppins"/>
                <a:ea typeface="Poppins"/>
                <a:cs typeface="Poppins"/>
                <a:sym typeface="Poppins"/>
              </a:rPr>
              <a:t>Avoid black backgrounds since black indicates mystery; instead, pick colors that signify trust, such as blue or green.</a:t>
            </a:r>
          </a:p>
          <a:p>
            <a:pPr algn="l" marL="399097" indent="-199548" lvl="1">
              <a:lnSpc>
                <a:spcPts val="2587"/>
              </a:lnSpc>
              <a:buFont typeface="Arial"/>
              <a:buChar char="•"/>
            </a:pPr>
            <a:r>
              <a:rPr lang="en-US" sz="1848">
                <a:solidFill>
                  <a:srgbClr val="303642"/>
                </a:solidFill>
                <a:latin typeface="Poppins"/>
                <a:ea typeface="Poppins"/>
                <a:cs typeface="Poppins"/>
                <a:sym typeface="Poppins"/>
              </a:rPr>
              <a:t>Use a consistent and modern color palette with professional fonts.</a:t>
            </a:r>
          </a:p>
          <a:p>
            <a:pPr algn="l" marL="399097" indent="-199548" lvl="1">
              <a:lnSpc>
                <a:spcPts val="2587"/>
              </a:lnSpc>
              <a:buFont typeface="Arial"/>
              <a:buChar char="•"/>
            </a:pPr>
            <a:r>
              <a:rPr lang="en-US" sz="1848">
                <a:solidFill>
                  <a:srgbClr val="303642"/>
                </a:solidFill>
                <a:latin typeface="Poppins"/>
                <a:ea typeface="Poppins"/>
                <a:cs typeface="Poppins"/>
                <a:sym typeface="Poppins"/>
              </a:rPr>
              <a:t>Highlight key information like outcomes, curriculum, and top recruiters upfront.</a:t>
            </a:r>
          </a:p>
          <a:p>
            <a:pPr algn="l" marL="399097" indent="-199548" lvl="1">
              <a:lnSpc>
                <a:spcPts val="2587"/>
              </a:lnSpc>
              <a:buFont typeface="Arial"/>
              <a:buChar char="•"/>
            </a:pPr>
            <a:r>
              <a:rPr lang="en-US" sz="1848">
                <a:solidFill>
                  <a:srgbClr val="303642"/>
                </a:solidFill>
                <a:latin typeface="Poppins"/>
                <a:ea typeface="Poppins"/>
                <a:cs typeface="Poppins"/>
                <a:sym typeface="Poppins"/>
              </a:rPr>
              <a:t>Improve UI with clean layouts, smooth navigation, and well-designed CTAs.</a:t>
            </a:r>
          </a:p>
          <a:p>
            <a:pPr algn="l" marL="399097" indent="-199548" lvl="1">
              <a:lnSpc>
                <a:spcPts val="2587"/>
              </a:lnSpc>
              <a:buFont typeface="Arial"/>
              <a:buChar char="•"/>
            </a:pPr>
            <a:r>
              <a:rPr lang="en-US" sz="1848">
                <a:solidFill>
                  <a:srgbClr val="303642"/>
                </a:solidFill>
                <a:latin typeface="Poppins"/>
                <a:ea typeface="Poppins"/>
                <a:cs typeface="Poppins"/>
                <a:sym typeface="Poppins"/>
              </a:rPr>
              <a:t>Present testimonials, alumni success stories, and salary comparisons with engaging visuals.</a:t>
            </a:r>
          </a:p>
          <a:p>
            <a:pPr algn="l" marL="399097" indent="-199548" lvl="1">
              <a:lnSpc>
                <a:spcPts val="2587"/>
              </a:lnSpc>
              <a:buFont typeface="Arial"/>
              <a:buChar char="•"/>
            </a:pPr>
            <a:r>
              <a:rPr lang="en-US" sz="1848">
                <a:solidFill>
                  <a:srgbClr val="303642"/>
                </a:solidFill>
                <a:latin typeface="Poppins"/>
                <a:ea typeface="Poppins"/>
                <a:cs typeface="Poppins"/>
                <a:sym typeface="Poppins"/>
              </a:rPr>
              <a:t>Ensure logos, icons, and graphics are properly styled and placed to reflect premium branding.</a:t>
            </a:r>
          </a:p>
          <a:p>
            <a:pPr algn="l">
              <a:lnSpc>
                <a:spcPts val="2587"/>
              </a:lnSpc>
              <a:spcBef>
                <a:spcPct val="0"/>
              </a:spcBef>
            </a:pPr>
          </a:p>
        </p:txBody>
      </p:sp>
      <p:sp>
        <p:nvSpPr>
          <p:cNvPr name="TextBox 8" id="8"/>
          <p:cNvSpPr txBox="true"/>
          <p:nvPr/>
        </p:nvSpPr>
        <p:spPr>
          <a:xfrm rot="0">
            <a:off x="9997760" y="5057775"/>
            <a:ext cx="4200603" cy="716262"/>
          </a:xfrm>
          <a:prstGeom prst="rect">
            <a:avLst/>
          </a:prstGeom>
        </p:spPr>
        <p:txBody>
          <a:bodyPr anchor="t" rtlCol="false" tIns="0" lIns="0" bIns="0" rIns="0">
            <a:spAutoFit/>
          </a:bodyPr>
          <a:lstStyle/>
          <a:p>
            <a:pPr algn="ctr">
              <a:lnSpc>
                <a:spcPts val="5805"/>
              </a:lnSpc>
            </a:pPr>
            <a:r>
              <a:rPr lang="en-US" b="true" sz="4146">
                <a:solidFill>
                  <a:srgbClr val="004AAD"/>
                </a:solidFill>
                <a:latin typeface="League Spartan"/>
                <a:ea typeface="League Spartan"/>
                <a:cs typeface="League Spartan"/>
                <a:sym typeface="League Spartan"/>
              </a:rPr>
              <a:t>SUGGESTIONS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79106" y="923925"/>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INSTAGRAM PRESENCE</a:t>
            </a:r>
          </a:p>
        </p:txBody>
      </p:sp>
      <p:sp>
        <p:nvSpPr>
          <p:cNvPr name="TextBox 4" id="4"/>
          <p:cNvSpPr txBox="true"/>
          <p:nvPr/>
        </p:nvSpPr>
        <p:spPr>
          <a:xfrm rot="0">
            <a:off x="679106" y="1964171"/>
            <a:ext cx="16580194" cy="1489050"/>
          </a:xfrm>
          <a:prstGeom prst="rect">
            <a:avLst/>
          </a:prstGeom>
        </p:spPr>
        <p:txBody>
          <a:bodyPr anchor="t" rtlCol="false" tIns="0" lIns="0" bIns="0" rIns="0">
            <a:spAutoFit/>
          </a:bodyPr>
          <a:lstStyle/>
          <a:p>
            <a:pPr algn="l">
              <a:lnSpc>
                <a:spcPts val="2976"/>
              </a:lnSpc>
              <a:spcBef>
                <a:spcPct val="0"/>
              </a:spcBef>
            </a:pPr>
            <a:r>
              <a:rPr lang="en-US" sz="2125">
                <a:solidFill>
                  <a:srgbClr val="000000"/>
                </a:solidFill>
                <a:latin typeface="Poppins"/>
                <a:ea typeface="Poppins"/>
                <a:cs typeface="Poppins"/>
                <a:sym typeface="Poppins"/>
              </a:rPr>
              <a:t>AlgoUniversity’s Instagram presence is currently weak, with only 338 followers and 24 posts. This can be attributed to limited and less engaging content. For instance, the latest reel has poor sound quality, which creates a negative viewing experience. Additionally, some videos lack proper editing, consistent sound design, and standardized use of fonts and colors. These shortcomings reduce overall professionalism and limit audience engagement.</a:t>
            </a:r>
          </a:p>
        </p:txBody>
      </p:sp>
      <p:sp>
        <p:nvSpPr>
          <p:cNvPr name="TextBox 5" id="5"/>
          <p:cNvSpPr txBox="true"/>
          <p:nvPr/>
        </p:nvSpPr>
        <p:spPr>
          <a:xfrm rot="0">
            <a:off x="7761677" y="4834258"/>
            <a:ext cx="10079683" cy="3918285"/>
          </a:xfrm>
          <a:prstGeom prst="rect">
            <a:avLst/>
          </a:prstGeom>
        </p:spPr>
        <p:txBody>
          <a:bodyPr anchor="t" rtlCol="false" tIns="0" lIns="0" bIns="0" rIns="0">
            <a:spAutoFit/>
          </a:bodyPr>
          <a:lstStyle/>
          <a:p>
            <a:pPr algn="l" marL="439522" indent="-219761" lvl="1">
              <a:lnSpc>
                <a:spcPts val="2850"/>
              </a:lnSpc>
              <a:buFont typeface="Arial"/>
              <a:buChar char="•"/>
            </a:pPr>
            <a:r>
              <a:rPr lang="en-US" sz="2035">
                <a:solidFill>
                  <a:srgbClr val="000000"/>
                </a:solidFill>
                <a:latin typeface="Poppins"/>
                <a:ea typeface="Poppins"/>
                <a:cs typeface="Poppins"/>
                <a:sym typeface="Poppins"/>
              </a:rPr>
              <a:t>Start posting reels on top interview questions asked in big companies.</a:t>
            </a:r>
          </a:p>
          <a:p>
            <a:pPr algn="l" marL="439522" indent="-219761" lvl="1">
              <a:lnSpc>
                <a:spcPts val="2850"/>
              </a:lnSpc>
              <a:buFont typeface="Arial"/>
              <a:buChar char="•"/>
            </a:pPr>
            <a:r>
              <a:rPr lang="en-US" sz="2035">
                <a:solidFill>
                  <a:srgbClr val="000000"/>
                </a:solidFill>
                <a:latin typeface="Poppins"/>
                <a:ea typeface="Poppins"/>
                <a:cs typeface="Poppins"/>
                <a:sym typeface="Poppins"/>
              </a:rPr>
              <a:t>Highlight student placements, job openings, and industry insights to build credibility.</a:t>
            </a:r>
          </a:p>
          <a:p>
            <a:pPr algn="l" marL="439522" indent="-219761" lvl="1">
              <a:lnSpc>
                <a:spcPts val="2850"/>
              </a:lnSpc>
              <a:buFont typeface="Arial"/>
              <a:buChar char="•"/>
            </a:pPr>
            <a:r>
              <a:rPr lang="en-US" sz="2035">
                <a:solidFill>
                  <a:srgbClr val="000000"/>
                </a:solidFill>
                <a:latin typeface="Poppins"/>
                <a:ea typeface="Poppins"/>
                <a:cs typeface="Poppins"/>
                <a:sym typeface="Poppins"/>
              </a:rPr>
              <a:t>Post short clips of mentors and founders sharing career advice.</a:t>
            </a:r>
          </a:p>
          <a:p>
            <a:pPr algn="l" marL="439522" indent="-219761" lvl="1">
              <a:lnSpc>
                <a:spcPts val="2850"/>
              </a:lnSpc>
              <a:buFont typeface="Arial"/>
              <a:buChar char="•"/>
            </a:pPr>
            <a:r>
              <a:rPr lang="en-US" sz="2035">
                <a:solidFill>
                  <a:srgbClr val="000000"/>
                </a:solidFill>
                <a:latin typeface="Poppins"/>
                <a:ea typeface="Poppins"/>
                <a:cs typeface="Poppins"/>
                <a:sym typeface="Poppins"/>
              </a:rPr>
              <a:t>Share Common Mistakes in DSA Learning.</a:t>
            </a:r>
          </a:p>
          <a:p>
            <a:pPr algn="l" marL="439522" indent="-219761" lvl="1">
              <a:lnSpc>
                <a:spcPts val="2850"/>
              </a:lnSpc>
              <a:buFont typeface="Arial"/>
              <a:buChar char="•"/>
            </a:pPr>
            <a:r>
              <a:rPr lang="en-US" sz="2035">
                <a:solidFill>
                  <a:srgbClr val="000000"/>
                </a:solidFill>
                <a:latin typeface="Poppins"/>
                <a:ea typeface="Poppins"/>
                <a:cs typeface="Poppins"/>
                <a:sym typeface="Poppins"/>
              </a:rPr>
              <a:t>Launch a “DSA in 30 Days” Reel Series and explain a difficult topic in simple language.</a:t>
            </a:r>
          </a:p>
          <a:p>
            <a:pPr algn="l" marL="439522" indent="-219761" lvl="1">
              <a:lnSpc>
                <a:spcPts val="2850"/>
              </a:lnSpc>
              <a:buFont typeface="Arial"/>
              <a:buChar char="•"/>
            </a:pPr>
            <a:r>
              <a:rPr lang="en-US" sz="2035">
                <a:solidFill>
                  <a:srgbClr val="000000"/>
                </a:solidFill>
                <a:latin typeface="Poppins"/>
                <a:ea typeface="Poppins"/>
                <a:cs typeface="Poppins"/>
                <a:sym typeface="Poppins"/>
              </a:rPr>
              <a:t>Create a weekly crousel explaining weekly industry trends, new skills in the market and best question on different topics and share them on the community channel on Instagram</a:t>
            </a:r>
          </a:p>
          <a:p>
            <a:pPr algn="l">
              <a:lnSpc>
                <a:spcPts val="2850"/>
              </a:lnSpc>
              <a:spcBef>
                <a:spcPct val="0"/>
              </a:spcBef>
            </a:pPr>
          </a:p>
        </p:txBody>
      </p:sp>
      <p:sp>
        <p:nvSpPr>
          <p:cNvPr name="Freeform 6" id="6"/>
          <p:cNvSpPr/>
          <p:nvPr/>
        </p:nvSpPr>
        <p:spPr>
          <a:xfrm flipH="false" flipV="false" rot="0">
            <a:off x="4413903" y="3902293"/>
            <a:ext cx="2861998" cy="5760723"/>
          </a:xfrm>
          <a:custGeom>
            <a:avLst/>
            <a:gdLst/>
            <a:ahLst/>
            <a:cxnLst/>
            <a:rect r="r" b="b" t="t" l="l"/>
            <a:pathLst>
              <a:path h="5760723" w="2861998">
                <a:moveTo>
                  <a:pt x="0" y="0"/>
                </a:moveTo>
                <a:lnTo>
                  <a:pt x="2861999" y="0"/>
                </a:lnTo>
                <a:lnTo>
                  <a:pt x="2861999" y="5760723"/>
                </a:lnTo>
                <a:lnTo>
                  <a:pt x="0" y="5760723"/>
                </a:lnTo>
                <a:lnTo>
                  <a:pt x="0" y="0"/>
                </a:lnTo>
                <a:close/>
              </a:path>
            </a:pathLst>
          </a:custGeom>
          <a:blipFill>
            <a:blip r:embed="rId3"/>
            <a:stretch>
              <a:fillRect l="0" t="-5780" r="0" b="-1735"/>
            </a:stretch>
          </a:blipFill>
        </p:spPr>
      </p:sp>
      <p:sp>
        <p:nvSpPr>
          <p:cNvPr name="Freeform 7" id="7"/>
          <p:cNvSpPr/>
          <p:nvPr/>
        </p:nvSpPr>
        <p:spPr>
          <a:xfrm flipH="false" flipV="false" rot="0">
            <a:off x="1028700" y="3902293"/>
            <a:ext cx="2902815" cy="5760723"/>
          </a:xfrm>
          <a:custGeom>
            <a:avLst/>
            <a:gdLst/>
            <a:ahLst/>
            <a:cxnLst/>
            <a:rect r="r" b="b" t="t" l="l"/>
            <a:pathLst>
              <a:path h="5760723" w="2902815">
                <a:moveTo>
                  <a:pt x="0" y="0"/>
                </a:moveTo>
                <a:lnTo>
                  <a:pt x="2902815" y="0"/>
                </a:lnTo>
                <a:lnTo>
                  <a:pt x="2902815" y="5760723"/>
                </a:lnTo>
                <a:lnTo>
                  <a:pt x="0" y="5760723"/>
                </a:lnTo>
                <a:lnTo>
                  <a:pt x="0" y="0"/>
                </a:lnTo>
                <a:close/>
              </a:path>
            </a:pathLst>
          </a:custGeom>
          <a:blipFill>
            <a:blip r:embed="rId4"/>
            <a:stretch>
              <a:fillRect l="0" t="-7289" r="0" b="-1759"/>
            </a:stretch>
          </a:blipFill>
        </p:spPr>
      </p:sp>
      <p:sp>
        <p:nvSpPr>
          <p:cNvPr name="TextBox 8" id="8"/>
          <p:cNvSpPr txBox="true"/>
          <p:nvPr/>
        </p:nvSpPr>
        <p:spPr>
          <a:xfrm rot="0">
            <a:off x="7931378" y="3797518"/>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CONENT IDEAS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79106" y="923925"/>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LINKEDLN PRESENCE</a:t>
            </a:r>
          </a:p>
        </p:txBody>
      </p:sp>
      <p:sp>
        <p:nvSpPr>
          <p:cNvPr name="TextBox 4" id="4"/>
          <p:cNvSpPr txBox="true"/>
          <p:nvPr/>
        </p:nvSpPr>
        <p:spPr>
          <a:xfrm rot="0">
            <a:off x="679106" y="1964171"/>
            <a:ext cx="16580194" cy="2232000"/>
          </a:xfrm>
          <a:prstGeom prst="rect">
            <a:avLst/>
          </a:prstGeom>
        </p:spPr>
        <p:txBody>
          <a:bodyPr anchor="t" rtlCol="false" tIns="0" lIns="0" bIns="0" rIns="0">
            <a:spAutoFit/>
          </a:bodyPr>
          <a:lstStyle/>
          <a:p>
            <a:pPr algn="l">
              <a:lnSpc>
                <a:spcPts val="2976"/>
              </a:lnSpc>
            </a:pPr>
            <a:r>
              <a:rPr lang="en-US" sz="2125">
                <a:solidFill>
                  <a:srgbClr val="000000"/>
                </a:solidFill>
                <a:latin typeface="Poppins"/>
                <a:ea typeface="Poppins"/>
                <a:cs typeface="Poppins"/>
                <a:sym typeface="Poppins"/>
              </a:rPr>
              <a:t>AlgoUniversity’s LinkedIn presence is relatively strong, with 15K followers. However, greater focus is needed on this platform since it is where our core target audience—students and professionals seeking career advancement—actively consumes content. </a:t>
            </a:r>
            <a:r>
              <a:rPr lang="en-US" sz="2125">
                <a:solidFill>
                  <a:srgbClr val="000000"/>
                </a:solidFill>
                <a:latin typeface="Poppins"/>
                <a:ea typeface="Poppins"/>
                <a:cs typeface="Poppins"/>
                <a:sym typeface="Poppins"/>
              </a:rPr>
              <a:t>An important concern is the existence of a page named SimplerNow that uses a logo similar to AlgoUniversity’s. This creates brand confusion and may dilute or degrade AlgoUniversity’s brand value. Addressing this issue through stronger brand guidelines and proactive monitoring is essential.</a:t>
            </a:r>
          </a:p>
          <a:p>
            <a:pPr algn="l">
              <a:lnSpc>
                <a:spcPts val="2976"/>
              </a:lnSpc>
              <a:spcBef>
                <a:spcPct val="0"/>
              </a:spcBef>
            </a:pPr>
          </a:p>
        </p:txBody>
      </p:sp>
      <p:sp>
        <p:nvSpPr>
          <p:cNvPr name="TextBox 5" id="5"/>
          <p:cNvSpPr txBox="true"/>
          <p:nvPr/>
        </p:nvSpPr>
        <p:spPr>
          <a:xfrm rot="0">
            <a:off x="7613361" y="5590792"/>
            <a:ext cx="10499448" cy="3019475"/>
          </a:xfrm>
          <a:prstGeom prst="rect">
            <a:avLst/>
          </a:prstGeom>
        </p:spPr>
        <p:txBody>
          <a:bodyPr anchor="t" rtlCol="false" tIns="0" lIns="0" bIns="0" rIns="0">
            <a:spAutoFit/>
          </a:bodyPr>
          <a:lstStyle/>
          <a:p>
            <a:pPr algn="l" marL="457825" indent="-228912" lvl="1">
              <a:lnSpc>
                <a:spcPts val="2968"/>
              </a:lnSpc>
              <a:buFont typeface="Arial"/>
              <a:buChar char="•"/>
            </a:pPr>
            <a:r>
              <a:rPr lang="en-US" sz="2120">
                <a:solidFill>
                  <a:srgbClr val="000000"/>
                </a:solidFill>
                <a:latin typeface="Poppins"/>
                <a:ea typeface="Poppins"/>
                <a:cs typeface="Poppins"/>
                <a:sym typeface="Poppins"/>
              </a:rPr>
              <a:t>Post the Instagram reel directly, and post the job opening and genuine advice.</a:t>
            </a:r>
          </a:p>
          <a:p>
            <a:pPr algn="l" marL="457825" indent="-228912" lvl="1">
              <a:lnSpc>
                <a:spcPts val="2968"/>
              </a:lnSpc>
              <a:buFont typeface="Arial"/>
              <a:buChar char="•"/>
            </a:pPr>
            <a:r>
              <a:rPr lang="en-US" sz="2120">
                <a:solidFill>
                  <a:srgbClr val="000000"/>
                </a:solidFill>
                <a:latin typeface="Poppins"/>
                <a:ea typeface="Poppins"/>
                <a:cs typeface="Poppins"/>
                <a:sym typeface="Poppins"/>
              </a:rPr>
              <a:t>Change the logo as soon as possible.</a:t>
            </a:r>
          </a:p>
          <a:p>
            <a:pPr algn="l" marL="457825" indent="-228912" lvl="1">
              <a:lnSpc>
                <a:spcPts val="2968"/>
              </a:lnSpc>
              <a:buFont typeface="Arial"/>
              <a:buChar char="•"/>
            </a:pPr>
            <a:r>
              <a:rPr lang="en-US" sz="2120">
                <a:solidFill>
                  <a:srgbClr val="000000"/>
                </a:solidFill>
                <a:latin typeface="Poppins"/>
                <a:ea typeface="Poppins"/>
                <a:cs typeface="Poppins"/>
                <a:sym typeface="Poppins"/>
              </a:rPr>
              <a:t>Design the LinkedIn post properly, use better fonts and try to be consistent in design as much as possible across all online platforms.</a:t>
            </a:r>
          </a:p>
          <a:p>
            <a:pPr algn="l" marL="457825" indent="-228912" lvl="1">
              <a:lnSpc>
                <a:spcPts val="2968"/>
              </a:lnSpc>
              <a:buFont typeface="Arial"/>
              <a:buChar char="•"/>
            </a:pPr>
            <a:r>
              <a:rPr lang="en-US" sz="2120">
                <a:solidFill>
                  <a:srgbClr val="000000"/>
                </a:solidFill>
                <a:latin typeface="Poppins"/>
                <a:ea typeface="Poppins"/>
                <a:cs typeface="Poppins"/>
                <a:sym typeface="Poppins"/>
              </a:rPr>
              <a:t>In one of the videos, you used an AI voice. Don't use simple AI voices they don't sound professional</a:t>
            </a:r>
          </a:p>
          <a:p>
            <a:pPr algn="l">
              <a:lnSpc>
                <a:spcPts val="2968"/>
              </a:lnSpc>
              <a:spcBef>
                <a:spcPct val="0"/>
              </a:spcBef>
            </a:pPr>
          </a:p>
        </p:txBody>
      </p:sp>
      <p:sp>
        <p:nvSpPr>
          <p:cNvPr name="TextBox 6" id="6"/>
          <p:cNvSpPr txBox="true"/>
          <p:nvPr/>
        </p:nvSpPr>
        <p:spPr>
          <a:xfrm rot="0">
            <a:off x="7924304" y="4413212"/>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SUGGESTIONS</a:t>
            </a:r>
          </a:p>
        </p:txBody>
      </p:sp>
      <p:sp>
        <p:nvSpPr>
          <p:cNvPr name="Freeform 7" id="7"/>
          <p:cNvSpPr/>
          <p:nvPr/>
        </p:nvSpPr>
        <p:spPr>
          <a:xfrm flipH="false" flipV="false" rot="0">
            <a:off x="1028700" y="4281818"/>
            <a:ext cx="2708595" cy="5595908"/>
          </a:xfrm>
          <a:custGeom>
            <a:avLst/>
            <a:gdLst/>
            <a:ahLst/>
            <a:cxnLst/>
            <a:rect r="r" b="b" t="t" l="l"/>
            <a:pathLst>
              <a:path h="5595908" w="2708595">
                <a:moveTo>
                  <a:pt x="0" y="0"/>
                </a:moveTo>
                <a:lnTo>
                  <a:pt x="2708595" y="0"/>
                </a:lnTo>
                <a:lnTo>
                  <a:pt x="2708595" y="5595907"/>
                </a:lnTo>
                <a:lnTo>
                  <a:pt x="0" y="5595907"/>
                </a:lnTo>
                <a:lnTo>
                  <a:pt x="0" y="0"/>
                </a:lnTo>
                <a:close/>
              </a:path>
            </a:pathLst>
          </a:custGeom>
          <a:blipFill>
            <a:blip r:embed="rId3"/>
            <a:stretch>
              <a:fillRect l="0" t="-4749" r="0" b="0"/>
            </a:stretch>
          </a:blipFill>
        </p:spPr>
      </p:sp>
      <p:sp>
        <p:nvSpPr>
          <p:cNvPr name="Freeform 8" id="8"/>
          <p:cNvSpPr/>
          <p:nvPr/>
        </p:nvSpPr>
        <p:spPr>
          <a:xfrm flipH="false" flipV="false" rot="0">
            <a:off x="4344921" y="4380484"/>
            <a:ext cx="2658839" cy="5497242"/>
          </a:xfrm>
          <a:custGeom>
            <a:avLst/>
            <a:gdLst/>
            <a:ahLst/>
            <a:cxnLst/>
            <a:rect r="r" b="b" t="t" l="l"/>
            <a:pathLst>
              <a:path h="5497242" w="2658839">
                <a:moveTo>
                  <a:pt x="0" y="0"/>
                </a:moveTo>
                <a:lnTo>
                  <a:pt x="2658840" y="0"/>
                </a:lnTo>
                <a:lnTo>
                  <a:pt x="2658840" y="5497241"/>
                </a:lnTo>
                <a:lnTo>
                  <a:pt x="0" y="5497241"/>
                </a:lnTo>
                <a:lnTo>
                  <a:pt x="0" y="0"/>
                </a:lnTo>
                <a:close/>
              </a:path>
            </a:pathLst>
          </a:custGeom>
          <a:blipFill>
            <a:blip r:embed="rId4"/>
            <a:stretch>
              <a:fillRect l="0" t="-4671"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79106" y="923925"/>
            <a:ext cx="8464894" cy="912915"/>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YOUTUBE PRESENCE</a:t>
            </a:r>
          </a:p>
        </p:txBody>
      </p:sp>
      <p:sp>
        <p:nvSpPr>
          <p:cNvPr name="TextBox 4" id="4"/>
          <p:cNvSpPr txBox="true"/>
          <p:nvPr/>
        </p:nvSpPr>
        <p:spPr>
          <a:xfrm rot="0">
            <a:off x="679106" y="1916458"/>
            <a:ext cx="16580194" cy="2974950"/>
          </a:xfrm>
          <a:prstGeom prst="rect">
            <a:avLst/>
          </a:prstGeom>
        </p:spPr>
        <p:txBody>
          <a:bodyPr anchor="t" rtlCol="false" tIns="0" lIns="0" bIns="0" rIns="0">
            <a:spAutoFit/>
          </a:bodyPr>
          <a:lstStyle/>
          <a:p>
            <a:pPr algn="l">
              <a:lnSpc>
                <a:spcPts val="2976"/>
              </a:lnSpc>
            </a:pPr>
            <a:r>
              <a:rPr lang="en-US" sz="2125">
                <a:solidFill>
                  <a:srgbClr val="000000"/>
                </a:solidFill>
                <a:latin typeface="Poppins"/>
                <a:ea typeface="Poppins"/>
                <a:cs typeface="Poppins"/>
                <a:sym typeface="Poppins"/>
              </a:rPr>
              <a:t>AlgoUniversity has an active YouTube channel with student success stories, coding tutorials, and event highlights. Some videos, like coding success stories, have gained decent traction (6.6K views), while others receive limited engagement (as low as 86 views). The channel suffers from inconsistent posting frequency, lack of standardized thumbnails and branding, and uneven video/audio quality.</a:t>
            </a:r>
            <a:r>
              <a:rPr lang="en-US" sz="2125">
                <a:solidFill>
                  <a:srgbClr val="000000"/>
                </a:solidFill>
                <a:latin typeface="Poppins"/>
                <a:ea typeface="Poppins"/>
                <a:cs typeface="Poppins"/>
                <a:sym typeface="Poppins"/>
              </a:rPr>
              <a:t> </a:t>
            </a:r>
          </a:p>
          <a:p>
            <a:pPr algn="l">
              <a:lnSpc>
                <a:spcPts val="2976"/>
              </a:lnSpc>
            </a:pPr>
            <a:r>
              <a:rPr lang="en-US" sz="2125">
                <a:solidFill>
                  <a:srgbClr val="000000"/>
                </a:solidFill>
                <a:latin typeface="Poppins"/>
                <a:ea typeface="Poppins"/>
                <a:cs typeface="Poppins"/>
                <a:sym typeface="Poppins"/>
              </a:rPr>
              <a:t>This inconsistency reduces discoverability, professional appeal, and overall audience retention. Strengthening video production quality, maintaining a regular posting schedule, and creating a consistent visual identity will help AlgoUniversity position itself as a stronger authority on YouTube</a:t>
            </a:r>
          </a:p>
          <a:p>
            <a:pPr algn="l">
              <a:lnSpc>
                <a:spcPts val="2976"/>
              </a:lnSpc>
              <a:spcBef>
                <a:spcPct val="0"/>
              </a:spcBef>
            </a:pPr>
          </a:p>
        </p:txBody>
      </p:sp>
      <p:sp>
        <p:nvSpPr>
          <p:cNvPr name="TextBox 5" id="5"/>
          <p:cNvSpPr txBox="true"/>
          <p:nvPr/>
        </p:nvSpPr>
        <p:spPr>
          <a:xfrm rot="0">
            <a:off x="8423877" y="5669359"/>
            <a:ext cx="9346433" cy="3365401"/>
          </a:xfrm>
          <a:prstGeom prst="rect">
            <a:avLst/>
          </a:prstGeom>
        </p:spPr>
        <p:txBody>
          <a:bodyPr anchor="t" rtlCol="false" tIns="0" lIns="0" bIns="0" rIns="0">
            <a:spAutoFit/>
          </a:bodyPr>
          <a:lstStyle/>
          <a:p>
            <a:pPr algn="l" marL="407548" indent="-203774" lvl="1">
              <a:lnSpc>
                <a:spcPts val="2642"/>
              </a:lnSpc>
              <a:buFont typeface="Arial"/>
              <a:buChar char="•"/>
            </a:pPr>
            <a:r>
              <a:rPr lang="en-US" sz="1887">
                <a:solidFill>
                  <a:srgbClr val="000000"/>
                </a:solidFill>
                <a:latin typeface="Poppins"/>
                <a:ea typeface="Poppins"/>
                <a:cs typeface="Poppins"/>
                <a:sym typeface="Poppins"/>
              </a:rPr>
              <a:t>Upload at least 2–3 videos per week to keep the channel active and build audience trust.</a:t>
            </a:r>
          </a:p>
          <a:p>
            <a:pPr algn="l" marL="407548" indent="-203774" lvl="1">
              <a:lnSpc>
                <a:spcPts val="2642"/>
              </a:lnSpc>
              <a:buFont typeface="Arial"/>
              <a:buChar char="•"/>
            </a:pPr>
            <a:r>
              <a:rPr lang="en-US" sz="1887">
                <a:solidFill>
                  <a:srgbClr val="000000"/>
                </a:solidFill>
                <a:latin typeface="Poppins"/>
                <a:ea typeface="Poppins"/>
                <a:cs typeface="Poppins"/>
                <a:sym typeface="Poppins"/>
              </a:rPr>
              <a:t>Create a mix of student success stories, DSA tutorials, interview prep, industry insights, and short-format reels.</a:t>
            </a:r>
          </a:p>
          <a:p>
            <a:pPr algn="l" marL="407548" indent="-203774" lvl="1">
              <a:lnSpc>
                <a:spcPts val="2642"/>
              </a:lnSpc>
              <a:buFont typeface="Arial"/>
              <a:buChar char="•"/>
            </a:pPr>
            <a:r>
              <a:rPr lang="en-US" sz="1887">
                <a:solidFill>
                  <a:srgbClr val="000000"/>
                </a:solidFill>
                <a:latin typeface="Poppins"/>
                <a:ea typeface="Poppins"/>
                <a:cs typeface="Poppins"/>
                <a:sym typeface="Poppins"/>
              </a:rPr>
              <a:t>Organize videos into playlists (DSA, placements, success stories, interview prep) for easier navigation.</a:t>
            </a:r>
          </a:p>
          <a:p>
            <a:pPr algn="l" marL="407548" indent="-203774" lvl="1">
              <a:lnSpc>
                <a:spcPts val="2642"/>
              </a:lnSpc>
              <a:buFont typeface="Arial"/>
              <a:buChar char="•"/>
            </a:pPr>
            <a:r>
              <a:rPr lang="en-US" sz="1887">
                <a:solidFill>
                  <a:srgbClr val="000000"/>
                </a:solidFill>
                <a:latin typeface="Poppins"/>
                <a:ea typeface="Poppins"/>
                <a:cs typeface="Poppins"/>
                <a:sym typeface="Poppins"/>
              </a:rPr>
              <a:t>Invite industry experts and alumni to create authority-driven content.</a:t>
            </a:r>
          </a:p>
          <a:p>
            <a:pPr algn="l" marL="407548" indent="-203774" lvl="1">
              <a:lnSpc>
                <a:spcPts val="2642"/>
              </a:lnSpc>
              <a:buFont typeface="Arial"/>
              <a:buChar char="•"/>
            </a:pPr>
            <a:r>
              <a:rPr lang="en-US" sz="1887">
                <a:solidFill>
                  <a:srgbClr val="000000"/>
                </a:solidFill>
                <a:latin typeface="Poppins"/>
                <a:ea typeface="Poppins"/>
                <a:cs typeface="Poppins"/>
                <a:sym typeface="Poppins"/>
              </a:rPr>
              <a:t>Use consistent thumbnails, fonts, colors, and intro/outro templates to strengthen brand recognition.</a:t>
            </a:r>
          </a:p>
          <a:p>
            <a:pPr algn="l">
              <a:lnSpc>
                <a:spcPts val="2642"/>
              </a:lnSpc>
              <a:spcBef>
                <a:spcPct val="0"/>
              </a:spcBef>
            </a:pPr>
          </a:p>
        </p:txBody>
      </p:sp>
      <p:sp>
        <p:nvSpPr>
          <p:cNvPr name="TextBox 6" id="6"/>
          <p:cNvSpPr txBox="true"/>
          <p:nvPr/>
        </p:nvSpPr>
        <p:spPr>
          <a:xfrm rot="0">
            <a:off x="8423877" y="4805683"/>
            <a:ext cx="7350508" cy="787475"/>
          </a:xfrm>
          <a:prstGeom prst="rect">
            <a:avLst/>
          </a:prstGeom>
        </p:spPr>
        <p:txBody>
          <a:bodyPr anchor="t" rtlCol="false" tIns="0" lIns="0" bIns="0" rIns="0">
            <a:spAutoFit/>
          </a:bodyPr>
          <a:lstStyle/>
          <a:p>
            <a:pPr algn="l">
              <a:lnSpc>
                <a:spcPts val="6453"/>
              </a:lnSpc>
            </a:pPr>
            <a:r>
              <a:rPr lang="en-US" b="true" sz="4609">
                <a:solidFill>
                  <a:srgbClr val="004AAD"/>
                </a:solidFill>
                <a:latin typeface="League Spartan"/>
                <a:ea typeface="League Spartan"/>
                <a:cs typeface="League Spartan"/>
                <a:sym typeface="League Spartan"/>
              </a:rPr>
              <a:t>SUGGESTIONS</a:t>
            </a:r>
          </a:p>
        </p:txBody>
      </p:sp>
      <p:sp>
        <p:nvSpPr>
          <p:cNvPr name="Freeform 7" id="7"/>
          <p:cNvSpPr/>
          <p:nvPr/>
        </p:nvSpPr>
        <p:spPr>
          <a:xfrm flipH="false" flipV="false" rot="0">
            <a:off x="679106" y="5295479"/>
            <a:ext cx="7315123" cy="3703281"/>
          </a:xfrm>
          <a:custGeom>
            <a:avLst/>
            <a:gdLst/>
            <a:ahLst/>
            <a:cxnLst/>
            <a:rect r="r" b="b" t="t" l="l"/>
            <a:pathLst>
              <a:path h="3703281" w="7315123">
                <a:moveTo>
                  <a:pt x="0" y="0"/>
                </a:moveTo>
                <a:lnTo>
                  <a:pt x="7315123" y="0"/>
                </a:lnTo>
                <a:lnTo>
                  <a:pt x="7315123" y="3703281"/>
                </a:lnTo>
                <a:lnTo>
                  <a:pt x="0" y="3703281"/>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139003" y="4477111"/>
            <a:ext cx="5245100" cy="1332778"/>
            <a:chOff x="0" y="0"/>
            <a:chExt cx="1381426" cy="351020"/>
          </a:xfrm>
        </p:grpSpPr>
        <p:sp>
          <p:nvSpPr>
            <p:cNvPr name="Freeform 4" id="4"/>
            <p:cNvSpPr/>
            <p:nvPr/>
          </p:nvSpPr>
          <p:spPr>
            <a:xfrm flipH="false" flipV="false" rot="0">
              <a:off x="0" y="0"/>
              <a:ext cx="1381426" cy="351020"/>
            </a:xfrm>
            <a:custGeom>
              <a:avLst/>
              <a:gdLst/>
              <a:ahLst/>
              <a:cxnLst/>
              <a:rect r="r" b="b" t="t" l="l"/>
              <a:pathLst>
                <a:path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name="TextBox 5" id="5"/>
            <p:cNvSpPr txBox="true"/>
            <p:nvPr/>
          </p:nvSpPr>
          <p:spPr>
            <a:xfrm>
              <a:off x="0" y="-47625"/>
              <a:ext cx="1381426" cy="3986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04167" y="4477111"/>
            <a:ext cx="5118100" cy="1332778"/>
            <a:chOff x="0" y="0"/>
            <a:chExt cx="1347977" cy="351020"/>
          </a:xfrm>
        </p:grpSpPr>
        <p:sp>
          <p:nvSpPr>
            <p:cNvPr name="Freeform 7" id="7"/>
            <p:cNvSpPr/>
            <p:nvPr/>
          </p:nvSpPr>
          <p:spPr>
            <a:xfrm flipH="false" flipV="false" rot="0">
              <a:off x="0" y="0"/>
              <a:ext cx="1347977" cy="351020"/>
            </a:xfrm>
            <a:custGeom>
              <a:avLst/>
              <a:gdLst/>
              <a:ahLst/>
              <a:cxnLst/>
              <a:rect r="r" b="b" t="t" l="l"/>
              <a:pathLst>
                <a:path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name="TextBox 8" id="8"/>
            <p:cNvSpPr txBox="true"/>
            <p:nvPr/>
          </p:nvSpPr>
          <p:spPr>
            <a:xfrm>
              <a:off x="0" y="-47625"/>
              <a:ext cx="1347977" cy="3986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894430" y="4439372"/>
            <a:ext cx="8421405" cy="1265381"/>
          </a:xfrm>
          <a:prstGeom prst="rect">
            <a:avLst/>
          </a:prstGeom>
        </p:spPr>
        <p:txBody>
          <a:bodyPr anchor="t" rtlCol="false" tIns="0" lIns="0" bIns="0" rIns="0">
            <a:spAutoFit/>
          </a:bodyPr>
          <a:lstStyle/>
          <a:p>
            <a:pPr algn="ctr">
              <a:lnSpc>
                <a:spcPts val="10334"/>
              </a:lnSpc>
            </a:pPr>
            <a:r>
              <a:rPr lang="en-US" b="true" sz="7382">
                <a:solidFill>
                  <a:srgbClr val="004AAD"/>
                </a:solidFill>
                <a:latin typeface="League Spartan"/>
                <a:ea typeface="League Spartan"/>
                <a:cs typeface="League Spartan"/>
                <a:sym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DAGyB8EBhzQ</dc:identifier>
  <dcterms:modified xsi:type="dcterms:W3CDTF">2011-08-01T06:04:30Z</dcterms:modified>
  <cp:revision>1</cp:revision>
  <dc:title>AlgoUniversity Branding</dc:title>
</cp:coreProperties>
</file>